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8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F4C02-997D-459D-9A92-566B2DCDA0FD}" type="datetimeFigureOut">
              <a:rPr lang="en-GB" smtClean="0"/>
              <a:t>03/03/2016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B9261-F25C-473F-98A3-E89FE18EEC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7980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F4C02-997D-459D-9A92-566B2DCDA0FD}" type="datetimeFigureOut">
              <a:rPr lang="en-GB" smtClean="0"/>
              <a:t>03/03/2016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B9261-F25C-473F-98A3-E89FE18EEC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4588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F4C02-997D-459D-9A92-566B2DCDA0FD}" type="datetimeFigureOut">
              <a:rPr lang="en-GB" smtClean="0"/>
              <a:t>03/03/2016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B9261-F25C-473F-98A3-E89FE18EEC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753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F4C02-997D-459D-9A92-566B2DCDA0FD}" type="datetimeFigureOut">
              <a:rPr lang="en-GB" smtClean="0"/>
              <a:t>03/03/2016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B9261-F25C-473F-98A3-E89FE18EEC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1730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F4C02-997D-459D-9A92-566B2DCDA0FD}" type="datetimeFigureOut">
              <a:rPr lang="en-GB" smtClean="0"/>
              <a:t>03/03/2016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B9261-F25C-473F-98A3-E89FE18EEC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466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F4C02-997D-459D-9A92-566B2DCDA0FD}" type="datetimeFigureOut">
              <a:rPr lang="en-GB" smtClean="0"/>
              <a:t>03/03/2016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B9261-F25C-473F-98A3-E89FE18EEC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5752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F4C02-997D-459D-9A92-566B2DCDA0FD}" type="datetimeFigureOut">
              <a:rPr lang="en-GB" smtClean="0"/>
              <a:t>03/03/2016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B9261-F25C-473F-98A3-E89FE18EEC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9566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F4C02-997D-459D-9A92-566B2DCDA0FD}" type="datetimeFigureOut">
              <a:rPr lang="en-GB" smtClean="0"/>
              <a:t>03/03/2016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B9261-F25C-473F-98A3-E89FE18EEC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9340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F4C02-997D-459D-9A92-566B2DCDA0FD}" type="datetimeFigureOut">
              <a:rPr lang="en-GB" smtClean="0"/>
              <a:t>03/03/2016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B9261-F25C-473F-98A3-E89FE18EEC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120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F4C02-997D-459D-9A92-566B2DCDA0FD}" type="datetimeFigureOut">
              <a:rPr lang="en-GB" smtClean="0"/>
              <a:t>03/03/2016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B9261-F25C-473F-98A3-E89FE18EEC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2778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F4C02-997D-459D-9A92-566B2DCDA0FD}" type="datetimeFigureOut">
              <a:rPr lang="en-GB" smtClean="0"/>
              <a:t>03/03/2016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B9261-F25C-473F-98A3-E89FE18EEC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9093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DF4C02-997D-459D-9A92-566B2DCDA0FD}" type="datetimeFigureOut">
              <a:rPr lang="en-GB" smtClean="0"/>
              <a:t>03/03/2016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8B9261-F25C-473F-98A3-E89FE18EECC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8343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 rot="20642782" flipH="1">
            <a:off x="2752692" y="5909701"/>
            <a:ext cx="69057" cy="321107"/>
          </a:xfrm>
          <a:custGeom>
            <a:avLst/>
            <a:gdLst>
              <a:gd name="connsiteX0" fmla="*/ 66675 w 69057"/>
              <a:gd name="connsiteY0" fmla="*/ 652463 h 652463"/>
              <a:gd name="connsiteX1" fmla="*/ 64294 w 69057"/>
              <a:gd name="connsiteY1" fmla="*/ 497681 h 652463"/>
              <a:gd name="connsiteX2" fmla="*/ 38100 w 69057"/>
              <a:gd name="connsiteY2" fmla="*/ 223838 h 652463"/>
              <a:gd name="connsiteX3" fmla="*/ 16669 w 69057"/>
              <a:gd name="connsiteY3" fmla="*/ 85725 h 652463"/>
              <a:gd name="connsiteX4" fmla="*/ 0 w 69057"/>
              <a:gd name="connsiteY4" fmla="*/ 0 h 652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057" h="652463">
                <a:moveTo>
                  <a:pt x="66675" y="652463"/>
                </a:moveTo>
                <a:cubicBezTo>
                  <a:pt x="67866" y="610791"/>
                  <a:pt x="69057" y="569119"/>
                  <a:pt x="64294" y="497681"/>
                </a:cubicBezTo>
                <a:cubicBezTo>
                  <a:pt x="59532" y="426244"/>
                  <a:pt x="46037" y="292497"/>
                  <a:pt x="38100" y="223838"/>
                </a:cubicBezTo>
                <a:cubicBezTo>
                  <a:pt x="30163" y="155179"/>
                  <a:pt x="23019" y="123031"/>
                  <a:pt x="16669" y="85725"/>
                </a:cubicBezTo>
                <a:cubicBezTo>
                  <a:pt x="10319" y="48419"/>
                  <a:pt x="5159" y="24209"/>
                  <a:pt x="0" y="0"/>
                </a:cubicBezTo>
              </a:path>
            </a:pathLst>
          </a:custGeom>
          <a:ln w="22225">
            <a:solidFill>
              <a:srgbClr val="C00000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Freeform 2"/>
          <p:cNvSpPr/>
          <p:nvPr/>
        </p:nvSpPr>
        <p:spPr>
          <a:xfrm>
            <a:off x="5569801" y="4107108"/>
            <a:ext cx="409574" cy="100013"/>
          </a:xfrm>
          <a:custGeom>
            <a:avLst/>
            <a:gdLst>
              <a:gd name="connsiteX0" fmla="*/ 531019 w 531019"/>
              <a:gd name="connsiteY0" fmla="*/ 100013 h 100013"/>
              <a:gd name="connsiteX1" fmla="*/ 431006 w 531019"/>
              <a:gd name="connsiteY1" fmla="*/ 76200 h 100013"/>
              <a:gd name="connsiteX2" fmla="*/ 309563 w 531019"/>
              <a:gd name="connsiteY2" fmla="*/ 52388 h 100013"/>
              <a:gd name="connsiteX3" fmla="*/ 200025 w 531019"/>
              <a:gd name="connsiteY3" fmla="*/ 33338 h 100013"/>
              <a:gd name="connsiteX4" fmla="*/ 83344 w 531019"/>
              <a:gd name="connsiteY4" fmla="*/ 14288 h 100013"/>
              <a:gd name="connsiteX5" fmla="*/ 0 w 531019"/>
              <a:gd name="connsiteY5" fmla="*/ 0 h 100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1019" h="100013">
                <a:moveTo>
                  <a:pt x="531019" y="100013"/>
                </a:moveTo>
                <a:cubicBezTo>
                  <a:pt x="499467" y="92075"/>
                  <a:pt x="467915" y="84137"/>
                  <a:pt x="431006" y="76200"/>
                </a:cubicBezTo>
                <a:cubicBezTo>
                  <a:pt x="394097" y="68263"/>
                  <a:pt x="348060" y="59532"/>
                  <a:pt x="309563" y="52388"/>
                </a:cubicBezTo>
                <a:cubicBezTo>
                  <a:pt x="271066" y="45244"/>
                  <a:pt x="200025" y="33338"/>
                  <a:pt x="200025" y="33338"/>
                </a:cubicBezTo>
                <a:lnTo>
                  <a:pt x="83344" y="14288"/>
                </a:lnTo>
                <a:lnTo>
                  <a:pt x="0" y="0"/>
                </a:lnTo>
              </a:path>
            </a:pathLst>
          </a:custGeom>
          <a:ln w="22225">
            <a:solidFill>
              <a:srgbClr val="C00000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/>
          <p:cNvSpPr/>
          <p:nvPr/>
        </p:nvSpPr>
        <p:spPr>
          <a:xfrm>
            <a:off x="5083069" y="1406885"/>
            <a:ext cx="3600400" cy="2822039"/>
          </a:xfrm>
          <a:prstGeom prst="rect">
            <a:avLst/>
          </a:prstGeom>
          <a:blipFill>
            <a:blip r:embed="rId2" cstate="print">
              <a:lum contrast="35000"/>
            </a:blip>
            <a:stretch>
              <a:fillRect/>
            </a:stretch>
          </a:blipFill>
          <a:ln>
            <a:noFill/>
          </a:ln>
          <a:scene3d>
            <a:camera prst="orthographicFront">
              <a:rot lat="1500000" lon="2100000" rev="0"/>
            </a:camera>
            <a:lightRig rig="threePt" dir="t">
              <a:rot lat="0" lon="0" rev="3600000"/>
            </a:lightRig>
          </a:scene3d>
          <a:sp3d extrusionH="508000" contourW="12700" prstMaterial="plastic">
            <a:extrusionClr>
              <a:schemeClr val="bg1">
                <a:lumMod val="75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3553896" y="3837479"/>
            <a:ext cx="2351126" cy="2351126"/>
          </a:xfrm>
          <a:prstGeom prst="rect">
            <a:avLst/>
          </a:prstGeom>
          <a:solidFill>
            <a:srgbClr val="7AB96B"/>
          </a:solidFill>
          <a:ln w="6350">
            <a:noFill/>
          </a:ln>
          <a:scene3d>
            <a:camera prst="orthographicFront">
              <a:rot lat="18723781" lon="3053348" rev="18066817"/>
            </a:camera>
            <a:lightRig rig="balanced" dir="t">
              <a:rot lat="0" lon="0" rev="20400000"/>
            </a:lightRig>
          </a:scene3d>
          <a:sp3d extrusionH="203200" contourW="12700" prstMaterial="plastic">
            <a:extrusionClr>
              <a:schemeClr val="bg1"/>
            </a:extrusionClr>
            <a:contourClr>
              <a:schemeClr val="tx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2947393" y="2599460"/>
            <a:ext cx="640900" cy="354633"/>
          </a:xfrm>
          <a:prstGeom prst="line">
            <a:avLst/>
          </a:prstGeom>
          <a:ln w="28575">
            <a:solidFill>
              <a:srgbClr val="FF0000"/>
            </a:solidFill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595521" y="2596475"/>
            <a:ext cx="740891" cy="217029"/>
          </a:xfrm>
          <a:prstGeom prst="line">
            <a:avLst/>
          </a:prstGeom>
          <a:ln w="28575">
            <a:solidFill>
              <a:srgbClr val="00AC08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644184" y="2756280"/>
            <a:ext cx="3952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x</a:t>
            </a:r>
            <a:endParaRPr lang="en-GB" sz="2400" i="1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51971" y="2588416"/>
            <a:ext cx="3952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smtClean="0">
                <a:solidFill>
                  <a:srgbClr val="00AC08"/>
                </a:solidFill>
                <a:latin typeface="Times New Roman" pitchFamily="18" charset="0"/>
                <a:cs typeface="Times New Roman" pitchFamily="18" charset="0"/>
              </a:rPr>
              <a:t>y</a:t>
            </a:r>
            <a:endParaRPr lang="en-GB" sz="2400" i="1">
              <a:solidFill>
                <a:srgbClr val="00AC08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414294" y="1407116"/>
            <a:ext cx="3952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z</a:t>
            </a:r>
            <a:endParaRPr lang="en-GB" sz="2400" i="1">
              <a:solidFill>
                <a:srgbClr val="0000FF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3602236" y="1774816"/>
            <a:ext cx="0" cy="826853"/>
          </a:xfrm>
          <a:prstGeom prst="line">
            <a:avLst/>
          </a:prstGeom>
          <a:ln w="28575">
            <a:solidFill>
              <a:srgbClr val="0000FF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748621" y="3364634"/>
            <a:ext cx="0" cy="1424940"/>
          </a:xfrm>
          <a:prstGeom prst="line">
            <a:avLst/>
          </a:prstGeom>
          <a:ln w="28575">
            <a:solidFill>
              <a:schemeClr val="tx1"/>
            </a:solidFill>
            <a:prstDash val="solid"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 flipV="1">
            <a:off x="3741001" y="4797194"/>
            <a:ext cx="1033464" cy="176690"/>
          </a:xfrm>
          <a:prstGeom prst="line">
            <a:avLst/>
          </a:prstGeom>
          <a:ln w="28575">
            <a:solidFill>
              <a:schemeClr val="tx1"/>
            </a:solidFill>
            <a:prstDash val="solid"/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 flipV="1">
            <a:off x="3763861" y="3334154"/>
            <a:ext cx="1005840" cy="1639730"/>
          </a:xfrm>
          <a:prstGeom prst="line">
            <a:avLst/>
          </a:prstGeom>
          <a:ln w="28575">
            <a:solidFill>
              <a:schemeClr val="tx1"/>
            </a:solidFill>
            <a:prstDash val="solid"/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842014" y="3601268"/>
            <a:ext cx="4038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smtClean="0">
                <a:solidFill>
                  <a:srgbClr val="C00000"/>
                </a:solidFill>
                <a:latin typeface="Symbol" pitchFamily="18" charset="2"/>
              </a:rPr>
              <a:t>a</a:t>
            </a:r>
            <a:r>
              <a:rPr lang="en-GB" sz="2000" baseline="-2500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</a:t>
            </a:r>
            <a:endParaRPr lang="en-GB" sz="2000" baseline="-2500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777933" y="4074282"/>
            <a:ext cx="8915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GB" sz="2000" i="1" smtClean="0">
                <a:solidFill>
                  <a:srgbClr val="C00000"/>
                </a:solidFill>
                <a:latin typeface="Symbol" pitchFamily="18" charset="2"/>
              </a:rPr>
              <a:t>q</a:t>
            </a:r>
            <a:r>
              <a:rPr lang="en-GB" sz="2000" baseline="-2500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f</a:t>
            </a:r>
            <a:endParaRPr lang="en-GB" sz="2000" baseline="-2500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015321" y="4477154"/>
            <a:ext cx="571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i="1" smtClean="0">
                <a:latin typeface="Times New Roman" pitchFamily="18" charset="0"/>
                <a:cs typeface="Times New Roman" pitchFamily="18" charset="0"/>
              </a:rPr>
              <a:t>Q</a:t>
            </a:r>
            <a:r>
              <a:rPr lang="en-GB" sz="2000" i="1" baseline="-25000" smtClean="0">
                <a:latin typeface="Times New Roman" pitchFamily="18" charset="0"/>
                <a:cs typeface="Times New Roman" pitchFamily="18" charset="0"/>
              </a:rPr>
              <a:t>xy</a:t>
            </a:r>
            <a:endParaRPr lang="en-GB" sz="2000" i="1" baseline="-2500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299041" y="3928514"/>
            <a:ext cx="571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i="1" smtClean="0">
                <a:latin typeface="Times New Roman" pitchFamily="18" charset="0"/>
                <a:cs typeface="Times New Roman" pitchFamily="18" charset="0"/>
              </a:rPr>
              <a:t>Q</a:t>
            </a:r>
            <a:r>
              <a:rPr lang="en-GB" sz="2000" i="1" baseline="-25000" smtClean="0">
                <a:latin typeface="Times New Roman" pitchFamily="18" charset="0"/>
                <a:cs typeface="Times New Roman" pitchFamily="18" charset="0"/>
              </a:rPr>
              <a:t>z</a:t>
            </a:r>
            <a:endParaRPr lang="en-GB" sz="2000" i="1" baseline="-2500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492899" y="5899897"/>
            <a:ext cx="1054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>
                <a:latin typeface="Arial" pitchFamily="34" charset="0"/>
                <a:cs typeface="Arial" pitchFamily="34" charset="0"/>
              </a:rPr>
              <a:t>sample</a:t>
            </a:r>
            <a:endParaRPr lang="en-GB"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050026" y="1263222"/>
            <a:ext cx="1133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>
                <a:latin typeface="Arial" pitchFamily="34" charset="0"/>
                <a:cs typeface="Arial" pitchFamily="34" charset="0"/>
              </a:rPr>
              <a:t>detector</a:t>
            </a:r>
            <a:endParaRPr lang="en-GB" sz="1600"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 rot="960000">
            <a:off x="6768414" y="3845538"/>
            <a:ext cx="1143000" cy="358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/>
          <p:cNvSpPr/>
          <p:nvPr/>
        </p:nvSpPr>
        <p:spPr>
          <a:xfrm rot="960000">
            <a:off x="5655528" y="3517986"/>
            <a:ext cx="1143000" cy="335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3" name="Straight Connector 22"/>
          <p:cNvCxnSpPr/>
          <p:nvPr/>
        </p:nvCxnSpPr>
        <p:spPr>
          <a:xfrm flipH="1">
            <a:off x="4777321" y="3510894"/>
            <a:ext cx="1292219" cy="1453940"/>
          </a:xfrm>
          <a:prstGeom prst="line">
            <a:avLst/>
          </a:prstGeom>
          <a:ln w="254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2595899" y="3699914"/>
            <a:ext cx="4193102" cy="2659381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106761" y="3783734"/>
            <a:ext cx="571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i="1" smtClean="0">
                <a:latin typeface="Times New Roman" pitchFamily="18" charset="0"/>
                <a:cs typeface="Times New Roman" pitchFamily="18" charset="0"/>
              </a:rPr>
              <a:t>Q</a:t>
            </a:r>
            <a:endParaRPr lang="en-GB" sz="2000" i="1" baseline="-2500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6072721" y="3501794"/>
            <a:ext cx="698155" cy="195531"/>
          </a:xfrm>
          <a:prstGeom prst="line">
            <a:avLst/>
          </a:prstGeom>
          <a:ln w="254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 flipV="1">
            <a:off x="6078418" y="2028323"/>
            <a:ext cx="1923" cy="1458231"/>
          </a:xfrm>
          <a:prstGeom prst="line">
            <a:avLst/>
          </a:prstGeom>
          <a:ln w="254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563635" y="5454531"/>
            <a:ext cx="4038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smtClean="0">
                <a:solidFill>
                  <a:srgbClr val="C00000"/>
                </a:solidFill>
                <a:latin typeface="Symbol" pitchFamily="18" charset="2"/>
              </a:rPr>
              <a:t>a</a:t>
            </a:r>
            <a:r>
              <a:rPr lang="en-GB" sz="2000" baseline="-2500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i</a:t>
            </a:r>
            <a:endParaRPr lang="en-GB" sz="2000" baseline="-2500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9" name="Freeform 28"/>
          <p:cNvSpPr/>
          <p:nvPr/>
        </p:nvSpPr>
        <p:spPr>
          <a:xfrm rot="21074934">
            <a:off x="5247387" y="3959073"/>
            <a:ext cx="94205" cy="355074"/>
          </a:xfrm>
          <a:custGeom>
            <a:avLst/>
            <a:gdLst>
              <a:gd name="connsiteX0" fmla="*/ 66675 w 69057"/>
              <a:gd name="connsiteY0" fmla="*/ 652463 h 652463"/>
              <a:gd name="connsiteX1" fmla="*/ 64294 w 69057"/>
              <a:gd name="connsiteY1" fmla="*/ 497681 h 652463"/>
              <a:gd name="connsiteX2" fmla="*/ 38100 w 69057"/>
              <a:gd name="connsiteY2" fmla="*/ 223838 h 652463"/>
              <a:gd name="connsiteX3" fmla="*/ 16669 w 69057"/>
              <a:gd name="connsiteY3" fmla="*/ 85725 h 652463"/>
              <a:gd name="connsiteX4" fmla="*/ 0 w 69057"/>
              <a:gd name="connsiteY4" fmla="*/ 0 h 652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057" h="652463">
                <a:moveTo>
                  <a:pt x="66675" y="652463"/>
                </a:moveTo>
                <a:cubicBezTo>
                  <a:pt x="67866" y="610791"/>
                  <a:pt x="69057" y="569119"/>
                  <a:pt x="64294" y="497681"/>
                </a:cubicBezTo>
                <a:cubicBezTo>
                  <a:pt x="59532" y="426244"/>
                  <a:pt x="46037" y="292497"/>
                  <a:pt x="38100" y="223838"/>
                </a:cubicBezTo>
                <a:cubicBezTo>
                  <a:pt x="30163" y="155179"/>
                  <a:pt x="23019" y="123031"/>
                  <a:pt x="16669" y="85725"/>
                </a:cubicBezTo>
                <a:cubicBezTo>
                  <a:pt x="10319" y="48419"/>
                  <a:pt x="5159" y="24209"/>
                  <a:pt x="0" y="0"/>
                </a:cubicBezTo>
              </a:path>
            </a:pathLst>
          </a:custGeom>
          <a:ln w="22225">
            <a:solidFill>
              <a:srgbClr val="C00000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0" name="Straight Connector 29"/>
          <p:cNvCxnSpPr/>
          <p:nvPr/>
        </p:nvCxnSpPr>
        <p:spPr>
          <a:xfrm flipH="1" flipV="1">
            <a:off x="5700687" y="5388868"/>
            <a:ext cx="1820420" cy="509840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8350429" y="4519290"/>
            <a:ext cx="943207" cy="264161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279028" y="4722766"/>
            <a:ext cx="1729021" cy="1096596"/>
          </a:xfrm>
          <a:prstGeom prst="line">
            <a:avLst/>
          </a:prstGeom>
          <a:ln w="25400">
            <a:solidFill>
              <a:schemeClr val="tx1"/>
            </a:solidFill>
            <a:prstDash val="sysDash"/>
            <a:headEnd type="triangl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8178186" y="5164127"/>
            <a:ext cx="571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smtClean="0">
                <a:latin typeface="Times New Roman" pitchFamily="18" charset="0"/>
                <a:cs typeface="Times New Roman" pitchFamily="18" charset="0"/>
              </a:rPr>
              <a:t>L</a:t>
            </a:r>
            <a:r>
              <a:rPr lang="en-GB" sz="2000" baseline="-25000" smtClean="0">
                <a:latin typeface="Times New Roman" pitchFamily="18" charset="0"/>
                <a:cs typeface="Times New Roman" pitchFamily="18" charset="0"/>
              </a:rPr>
              <a:t>SD</a:t>
            </a:r>
            <a:endParaRPr lang="en-GB" sz="2000" baseline="-2500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4" name="Arc 33"/>
          <p:cNvSpPr/>
          <p:nvPr/>
        </p:nvSpPr>
        <p:spPr>
          <a:xfrm>
            <a:off x="4907954" y="2263701"/>
            <a:ext cx="3243122" cy="3243122"/>
          </a:xfrm>
          <a:prstGeom prst="arc">
            <a:avLst>
              <a:gd name="adj1" fmla="val 17994629"/>
              <a:gd name="adj2" fmla="val 289894"/>
            </a:avLst>
          </a:prstGeom>
          <a:ln w="22225">
            <a:solidFill>
              <a:srgbClr val="0000FF"/>
            </a:solidFill>
            <a:headEnd type="triangle" w="lg" len="lg"/>
            <a:tailEnd type="none" w="lg" len="lg"/>
          </a:ln>
          <a:scene3d>
            <a:camera prst="orthographicFront">
              <a:rot lat="1500000" lon="210000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5" name="Straight Connector 34"/>
          <p:cNvCxnSpPr/>
          <p:nvPr/>
        </p:nvCxnSpPr>
        <p:spPr>
          <a:xfrm flipV="1">
            <a:off x="6818670" y="994814"/>
            <a:ext cx="22006" cy="2715164"/>
          </a:xfrm>
          <a:prstGeom prst="line">
            <a:avLst/>
          </a:prstGeom>
          <a:ln w="25400">
            <a:solidFill>
              <a:srgbClr val="0000FF"/>
            </a:solidFill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6824142" y="2233064"/>
            <a:ext cx="603034" cy="1473141"/>
          </a:xfrm>
          <a:prstGeom prst="line">
            <a:avLst/>
          </a:prstGeom>
          <a:ln w="25400">
            <a:solidFill>
              <a:srgbClr val="0000F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6184232" y="421140"/>
            <a:ext cx="15286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out-of-plane</a:t>
            </a:r>
          </a:p>
          <a:p>
            <a:pPr algn="ctr"/>
            <a:r>
              <a:rPr lang="en-GB" i="1" smtClean="0">
                <a:solidFill>
                  <a:srgbClr val="0000FF"/>
                </a:solidFill>
                <a:latin typeface="Symbol" pitchFamily="18" charset="2"/>
                <a:cs typeface="Arial" pitchFamily="34" charset="0"/>
              </a:rPr>
              <a:t>c</a:t>
            </a:r>
            <a:r>
              <a:rPr lang="en-GB" smtClean="0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 = 90°</a:t>
            </a:r>
            <a:endParaRPr lang="en-GB" sz="1600">
              <a:solidFill>
                <a:srgbClr val="0000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426927" y="2698928"/>
            <a:ext cx="11337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smtClean="0">
                <a:solidFill>
                  <a:srgbClr val="0000FF"/>
                </a:solidFill>
                <a:latin typeface="Symbol" pitchFamily="18" charset="2"/>
                <a:cs typeface="Arial" pitchFamily="34" charset="0"/>
              </a:rPr>
              <a:t>c</a:t>
            </a:r>
            <a:endParaRPr lang="en-GB" sz="2000" i="1">
              <a:solidFill>
                <a:srgbClr val="0000FF"/>
              </a:solidFill>
              <a:latin typeface="Symbol" pitchFamily="18" charset="2"/>
              <a:cs typeface="Arial" pitchFamily="34" charset="0"/>
            </a:endParaRPr>
          </a:p>
        </p:txBody>
      </p:sp>
      <p:grpSp>
        <p:nvGrpSpPr>
          <p:cNvPr id="39" name="Group 72"/>
          <p:cNvGrpSpPr/>
          <p:nvPr/>
        </p:nvGrpSpPr>
        <p:grpSpPr>
          <a:xfrm>
            <a:off x="2584226" y="4978169"/>
            <a:ext cx="2187078" cy="1007378"/>
            <a:chOff x="329125" y="2962275"/>
            <a:chExt cx="2187078" cy="1007378"/>
          </a:xfrm>
        </p:grpSpPr>
        <p:cxnSp>
          <p:nvCxnSpPr>
            <p:cNvPr id="40" name="Straight Connector 39"/>
            <p:cNvCxnSpPr/>
            <p:nvPr/>
          </p:nvCxnSpPr>
          <p:spPr>
            <a:xfrm flipV="1">
              <a:off x="329125" y="2962275"/>
              <a:ext cx="2187078" cy="1007378"/>
            </a:xfrm>
            <a:prstGeom prst="line">
              <a:avLst/>
            </a:prstGeom>
            <a:ln w="25400">
              <a:solidFill>
                <a:srgbClr val="C00000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 flipV="1">
              <a:off x="676275" y="3405656"/>
              <a:ext cx="877317" cy="404097"/>
            </a:xfrm>
            <a:prstGeom prst="line">
              <a:avLst/>
            </a:prstGeom>
            <a:ln w="25400">
              <a:solidFill>
                <a:srgbClr val="C0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80"/>
          <p:cNvGrpSpPr/>
          <p:nvPr/>
        </p:nvGrpSpPr>
        <p:grpSpPr>
          <a:xfrm>
            <a:off x="4774107" y="2000654"/>
            <a:ext cx="1290994" cy="2976239"/>
            <a:chOff x="697826" y="1264920"/>
            <a:chExt cx="1290994" cy="2976239"/>
          </a:xfrm>
        </p:grpSpPr>
        <p:cxnSp>
          <p:nvCxnSpPr>
            <p:cNvPr id="43" name="Straight Connector 42"/>
            <p:cNvCxnSpPr/>
            <p:nvPr/>
          </p:nvCxnSpPr>
          <p:spPr>
            <a:xfrm flipH="1">
              <a:off x="697826" y="1264920"/>
              <a:ext cx="1290994" cy="2976239"/>
            </a:xfrm>
            <a:prstGeom prst="line">
              <a:avLst/>
            </a:prstGeom>
            <a:ln w="25400">
              <a:solidFill>
                <a:srgbClr val="C00000"/>
              </a:solidFill>
              <a:headEnd type="none" w="med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H="1">
              <a:off x="697826" y="2377440"/>
              <a:ext cx="808420" cy="1863719"/>
            </a:xfrm>
            <a:prstGeom prst="line">
              <a:avLst/>
            </a:prstGeom>
            <a:ln w="25400">
              <a:solidFill>
                <a:srgbClr val="C00000"/>
              </a:solidFill>
              <a:headEnd type="triangle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5" name="Straight Connector 44"/>
          <p:cNvCxnSpPr/>
          <p:nvPr/>
        </p:nvCxnSpPr>
        <p:spPr>
          <a:xfrm flipH="1" flipV="1">
            <a:off x="6815674" y="3701821"/>
            <a:ext cx="2059302" cy="576743"/>
          </a:xfrm>
          <a:prstGeom prst="line">
            <a:avLst/>
          </a:prstGeom>
          <a:ln w="25400">
            <a:solidFill>
              <a:srgbClr val="0000FF"/>
            </a:solidFill>
            <a:prstDash val="sysDash"/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8517857" y="3878715"/>
            <a:ext cx="15286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in-plane</a:t>
            </a:r>
          </a:p>
          <a:p>
            <a:pPr algn="ctr"/>
            <a:r>
              <a:rPr lang="en-GB" i="1" smtClean="0">
                <a:solidFill>
                  <a:srgbClr val="0000FF"/>
                </a:solidFill>
                <a:latin typeface="Symbol" pitchFamily="18" charset="2"/>
                <a:cs typeface="Arial" pitchFamily="34" charset="0"/>
              </a:rPr>
              <a:t>c</a:t>
            </a:r>
            <a:r>
              <a:rPr lang="en-GB" smtClean="0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 = 0°</a:t>
            </a:r>
            <a:endParaRPr lang="en-GB" sz="1600">
              <a:solidFill>
                <a:srgbClr val="0000FF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4145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838200" y="106711"/>
            <a:ext cx="10515600" cy="1325563"/>
          </a:xfrm>
        </p:spPr>
        <p:txBody>
          <a:bodyPr/>
          <a:lstStyle/>
          <a:p>
            <a:r>
              <a:rPr lang="en-US"/>
              <a:t>p</a:t>
            </a:r>
            <a:r>
              <a:rPr lang="en-US" smtClean="0"/>
              <a:t>ygix: 2D projections</a:t>
            </a:r>
            <a:endParaRPr lang="en-GB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90" y="1667235"/>
            <a:ext cx="3587531" cy="3374299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4121" y="1667235"/>
            <a:ext cx="3501490" cy="3415449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1652" y="1863632"/>
            <a:ext cx="4227225" cy="302265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65313" y="5276495"/>
            <a:ext cx="2673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Raw image</a:t>
            </a:r>
            <a:endParaRPr lang="en-GB"/>
          </a:p>
        </p:txBody>
      </p:sp>
      <p:sp>
        <p:nvSpPr>
          <p:cNvPr id="37" name="TextBox 36"/>
          <p:cNvSpPr txBox="1"/>
          <p:nvPr/>
        </p:nvSpPr>
        <p:spPr>
          <a:xfrm>
            <a:off x="4346713" y="5276495"/>
            <a:ext cx="2673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Reciprocal space map</a:t>
            </a:r>
            <a:endParaRPr lang="en-GB"/>
          </a:p>
        </p:txBody>
      </p:sp>
      <p:sp>
        <p:nvSpPr>
          <p:cNvPr id="38" name="TextBox 37"/>
          <p:cNvSpPr txBox="1"/>
          <p:nvPr/>
        </p:nvSpPr>
        <p:spPr>
          <a:xfrm>
            <a:off x="8256104" y="5317644"/>
            <a:ext cx="2673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Polar projection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5939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126" y="1108795"/>
            <a:ext cx="2913894" cy="216256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8372" y="1108795"/>
            <a:ext cx="2948946" cy="2151893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816" y="3805081"/>
            <a:ext cx="2852934" cy="216408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2020" y="3805081"/>
            <a:ext cx="2912370" cy="218084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2020" y="1108795"/>
            <a:ext cx="2948946" cy="215189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5668" y="3805081"/>
            <a:ext cx="2912370" cy="218084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5668" y="1108795"/>
            <a:ext cx="2948946" cy="2151893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9316" y="3805081"/>
            <a:ext cx="2912370" cy="2180849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039449" y="1197119"/>
            <a:ext cx="5048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smtClean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004243" y="1197119"/>
            <a:ext cx="5048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smtClean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039448" y="3907677"/>
            <a:ext cx="5048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smtClean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004243" y="3907677"/>
            <a:ext cx="5048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smtClean="0"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  <a:endParaRPr lang="en-GB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3007" y="1197119"/>
            <a:ext cx="4839641" cy="4440713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838200" y="106711"/>
            <a:ext cx="10515600" cy="1325563"/>
          </a:xfrm>
        </p:spPr>
        <p:txBody>
          <a:bodyPr/>
          <a:lstStyle/>
          <a:p>
            <a:r>
              <a:rPr lang="en-US"/>
              <a:t>p</a:t>
            </a:r>
            <a:r>
              <a:rPr lang="en-US" smtClean="0"/>
              <a:t>ygix: 1D reduciton</a:t>
            </a:r>
            <a:endParaRPr lang="en-GB"/>
          </a:p>
        </p:txBody>
      </p:sp>
      <p:sp>
        <p:nvSpPr>
          <p:cNvPr id="2" name="TextBox 1"/>
          <p:cNvSpPr txBox="1"/>
          <p:nvPr/>
        </p:nvSpPr>
        <p:spPr>
          <a:xfrm>
            <a:off x="1048606" y="3898133"/>
            <a:ext cx="467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(b)</a:t>
            </a:r>
            <a:endParaRPr lang="en-GB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361687" y="2023759"/>
            <a:ext cx="467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(a)</a:t>
            </a:r>
            <a:endParaRPr lang="en-GB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222735" y="1584241"/>
            <a:ext cx="467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(c)</a:t>
            </a:r>
            <a:endParaRPr lang="en-GB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306984" y="4494603"/>
            <a:ext cx="467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(d)</a:t>
            </a:r>
            <a:endParaRPr lang="en-GB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858393" y="3302381"/>
            <a:ext cx="2673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Sector </a:t>
            </a:r>
            <a:endParaRPr lang="en-GB"/>
          </a:p>
        </p:txBody>
      </p:sp>
      <p:sp>
        <p:nvSpPr>
          <p:cNvPr id="34" name="TextBox 33"/>
          <p:cNvSpPr txBox="1"/>
          <p:nvPr/>
        </p:nvSpPr>
        <p:spPr>
          <a:xfrm>
            <a:off x="8718687" y="3302381"/>
            <a:ext cx="2673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Azimuthal</a:t>
            </a:r>
            <a:endParaRPr lang="en-GB"/>
          </a:p>
        </p:txBody>
      </p:sp>
      <p:sp>
        <p:nvSpPr>
          <p:cNvPr id="35" name="TextBox 34"/>
          <p:cNvSpPr txBox="1"/>
          <p:nvPr/>
        </p:nvSpPr>
        <p:spPr>
          <a:xfrm>
            <a:off x="5738259" y="6032975"/>
            <a:ext cx="2673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Out-of-plane box</a:t>
            </a:r>
            <a:endParaRPr lang="en-GB"/>
          </a:p>
        </p:txBody>
      </p:sp>
      <p:sp>
        <p:nvSpPr>
          <p:cNvPr id="36" name="TextBox 35"/>
          <p:cNvSpPr txBox="1"/>
          <p:nvPr/>
        </p:nvSpPr>
        <p:spPr>
          <a:xfrm>
            <a:off x="8770763" y="6032975"/>
            <a:ext cx="2673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In-plane box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7754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473" y="150591"/>
            <a:ext cx="10515600" cy="1325563"/>
          </a:xfrm>
        </p:spPr>
        <p:txBody>
          <a:bodyPr/>
          <a:lstStyle/>
          <a:p>
            <a:r>
              <a:rPr lang="en-US" smtClean="0"/>
              <a:t>In situ dip-coating: setup on ID13 (micro)</a:t>
            </a:r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058"/>
          <a:stretch/>
        </p:blipFill>
        <p:spPr>
          <a:xfrm rot="10800000">
            <a:off x="6346692" y="1376761"/>
            <a:ext cx="5232395" cy="368281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3" r="4031" b="6455"/>
          <a:stretch/>
        </p:blipFill>
        <p:spPr>
          <a:xfrm>
            <a:off x="536713" y="1376762"/>
            <a:ext cx="5555973" cy="368749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86648" y="5237921"/>
            <a:ext cx="83700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mtClean="0"/>
              <a:t>Motorised solvent vessel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mtClean="0"/>
              <a:t>Off-axis microscope for alignment and observation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mtClean="0"/>
              <a:t>Decector: EIGER 4M</a:t>
            </a:r>
          </a:p>
        </p:txBody>
      </p:sp>
    </p:spTree>
    <p:extLst>
      <p:ext uri="{BB962C8B-B14F-4D97-AF65-F5344CB8AC3E}">
        <p14:creationId xmlns:p14="http://schemas.microsoft.com/office/powerpoint/2010/main" val="2333034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473" y="150591"/>
            <a:ext cx="10515600" cy="1325563"/>
          </a:xfrm>
        </p:spPr>
        <p:txBody>
          <a:bodyPr/>
          <a:lstStyle/>
          <a:p>
            <a:r>
              <a:rPr lang="en-US" smtClean="0"/>
              <a:t>Example: organic semiconductor </a:t>
            </a:r>
            <a:endParaRPr lang="en-GB"/>
          </a:p>
        </p:txBody>
      </p:sp>
      <p:grpSp>
        <p:nvGrpSpPr>
          <p:cNvPr id="4" name="Group 3"/>
          <p:cNvGrpSpPr/>
          <p:nvPr/>
        </p:nvGrpSpPr>
        <p:grpSpPr>
          <a:xfrm>
            <a:off x="514162" y="1515528"/>
            <a:ext cx="6708045" cy="3545184"/>
            <a:chOff x="-367215" y="924339"/>
            <a:chExt cx="8235713" cy="435255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67215" y="924339"/>
              <a:ext cx="8235713" cy="4352553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2395108" y="1257300"/>
              <a:ext cx="1081517" cy="453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liquid</a:t>
              </a:r>
              <a:endParaRPr lang="en-GB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534852" y="1257300"/>
              <a:ext cx="978667" cy="453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solid</a:t>
              </a:r>
              <a:endParaRPr lang="en-GB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7337839" y="1688565"/>
            <a:ext cx="3925957" cy="3556309"/>
            <a:chOff x="6867939" y="189965"/>
            <a:chExt cx="3925957" cy="3556309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7939" y="189965"/>
              <a:ext cx="3925957" cy="3556309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 rot="16200000">
              <a:off x="7344920" y="1511725"/>
              <a:ext cx="596955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smtClean="0">
                  <a:solidFill>
                    <a:srgbClr val="FBB85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(100)</a:t>
              </a:r>
              <a:endParaRPr lang="en-GB" sz="1400">
                <a:solidFill>
                  <a:srgbClr val="FBB85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758493" y="2065582"/>
              <a:ext cx="13722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smtClean="0">
                  <a:solidFill>
                    <a:srgbClr val="0269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liquid peak</a:t>
              </a:r>
              <a:endParaRPr lang="en-GB" sz="1400">
                <a:solidFill>
                  <a:srgbClr val="0269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 rot="16200000">
              <a:off x="8310066" y="1511725"/>
              <a:ext cx="59695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smtClean="0">
                  <a:solidFill>
                    <a:srgbClr val="FBB85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(400)</a:t>
              </a:r>
              <a:endParaRPr lang="en-GB" sz="1400">
                <a:solidFill>
                  <a:srgbClr val="FBB85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 rot="16200000">
              <a:off x="8623317" y="1511725"/>
              <a:ext cx="616652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smtClean="0">
                  <a:solidFill>
                    <a:srgbClr val="FBB85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(500)</a:t>
              </a:r>
              <a:endParaRPr lang="en-GB" sz="1400">
                <a:solidFill>
                  <a:srgbClr val="FBB85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 rot="16200000">
              <a:off x="9585343" y="1511725"/>
              <a:ext cx="616652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smtClean="0">
                  <a:solidFill>
                    <a:srgbClr val="FBB85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(800)</a:t>
              </a:r>
              <a:endParaRPr lang="en-GB" sz="1400">
                <a:solidFill>
                  <a:srgbClr val="FBB85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 rot="16200000">
              <a:off x="9916937" y="1511725"/>
              <a:ext cx="616652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smtClean="0">
                  <a:solidFill>
                    <a:srgbClr val="FBB85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(900)</a:t>
              </a:r>
              <a:endParaRPr lang="en-GB" sz="1400">
                <a:solidFill>
                  <a:srgbClr val="FBB85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7636951" y="1973940"/>
              <a:ext cx="0" cy="1258210"/>
            </a:xfrm>
            <a:prstGeom prst="line">
              <a:avLst/>
            </a:prstGeom>
            <a:ln w="12700">
              <a:solidFill>
                <a:srgbClr val="FAA42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8608235" y="1973940"/>
              <a:ext cx="0" cy="1258210"/>
            </a:xfrm>
            <a:prstGeom prst="line">
              <a:avLst/>
            </a:prstGeom>
            <a:ln w="12700">
              <a:solidFill>
                <a:srgbClr val="FAA42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8938347" y="1973940"/>
              <a:ext cx="0" cy="1258210"/>
            </a:xfrm>
            <a:prstGeom prst="line">
              <a:avLst/>
            </a:prstGeom>
            <a:ln w="12700">
              <a:solidFill>
                <a:srgbClr val="FAA42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9904866" y="1973940"/>
              <a:ext cx="0" cy="1258210"/>
            </a:xfrm>
            <a:prstGeom prst="line">
              <a:avLst/>
            </a:prstGeom>
            <a:ln w="12700">
              <a:solidFill>
                <a:srgbClr val="FAA42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10234978" y="1973940"/>
              <a:ext cx="0" cy="1258210"/>
            </a:xfrm>
            <a:prstGeom prst="line">
              <a:avLst/>
            </a:prstGeom>
            <a:ln w="12700">
              <a:solidFill>
                <a:srgbClr val="FAA42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/>
          <p:cNvSpPr txBox="1"/>
          <p:nvPr/>
        </p:nvSpPr>
        <p:spPr>
          <a:xfrm>
            <a:off x="786648" y="5237921"/>
            <a:ext cx="83700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mtClean="0"/>
              <a:t>Oligothiophene solution in toluene (1 mg ml</a:t>
            </a:r>
            <a:r>
              <a:rPr lang="en-US" sz="2400" baseline="30000" smtClean="0"/>
              <a:t>-1</a:t>
            </a:r>
            <a:r>
              <a:rPr lang="en-US" sz="2400" smtClean="0"/>
              <a:t>)</a:t>
            </a:r>
            <a:endParaRPr lang="en-US" sz="2400" baseline="30000" smtClean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8912" y="5876795"/>
            <a:ext cx="4141808" cy="533342"/>
          </a:xfrm>
          <a:prstGeom prst="rect">
            <a:avLst/>
          </a:prstGeom>
          <a:ln w="12700">
            <a:noFill/>
          </a:ln>
        </p:spPr>
      </p:pic>
    </p:spTree>
    <p:extLst>
      <p:ext uri="{BB962C8B-B14F-4D97-AF65-F5344CB8AC3E}">
        <p14:creationId xmlns:p14="http://schemas.microsoft.com/office/powerpoint/2010/main" val="1667276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6711"/>
            <a:ext cx="10515600" cy="1325563"/>
          </a:xfrm>
        </p:spPr>
        <p:txBody>
          <a:bodyPr/>
          <a:lstStyle/>
          <a:p>
            <a:r>
              <a:rPr lang="en-US" smtClean="0"/>
              <a:t>Example: organic semiconductor </a:t>
            </a:r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2534" y="1247438"/>
            <a:ext cx="3825857" cy="27294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8391" y="1247438"/>
            <a:ext cx="3888050" cy="27907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92"/>
          <a:stretch/>
        </p:blipFill>
        <p:spPr>
          <a:xfrm>
            <a:off x="2379673" y="4117667"/>
            <a:ext cx="3283579" cy="21919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541" y="4038155"/>
            <a:ext cx="3872900" cy="26234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35743" y="5866953"/>
            <a:ext cx="3171437" cy="408387"/>
          </a:xfrm>
          <a:prstGeom prst="rect">
            <a:avLst/>
          </a:prstGeom>
          <a:ln w="12700">
            <a:noFill/>
          </a:ln>
        </p:spPr>
      </p:pic>
    </p:spTree>
    <p:extLst>
      <p:ext uri="{BB962C8B-B14F-4D97-AF65-F5344CB8AC3E}">
        <p14:creationId xmlns:p14="http://schemas.microsoft.com/office/powerpoint/2010/main" val="3053348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127</Words>
  <Application>Microsoft Office PowerPoint</Application>
  <PresentationFormat>Widescreen</PresentationFormat>
  <Paragraphs>49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Symbol</vt:lpstr>
      <vt:lpstr>Times New Roman</vt:lpstr>
      <vt:lpstr>Office Theme</vt:lpstr>
      <vt:lpstr>PowerPoint Presentation</vt:lpstr>
      <vt:lpstr>pygix: 2D projections</vt:lpstr>
      <vt:lpstr>pygix: 1D reduciton</vt:lpstr>
      <vt:lpstr>In situ dip-coating: setup on ID13 (micro)</vt:lpstr>
      <vt:lpstr>Example: organic semiconductor </vt:lpstr>
      <vt:lpstr>Example: organic semiconductor </vt:lpstr>
    </vt:vector>
  </TitlesOfParts>
  <Company>ESRF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DANE Thomas</dc:creator>
  <cp:lastModifiedBy>DANE Thomas</cp:lastModifiedBy>
  <cp:revision>3</cp:revision>
  <dcterms:created xsi:type="dcterms:W3CDTF">2016-03-03T14:07:43Z</dcterms:created>
  <dcterms:modified xsi:type="dcterms:W3CDTF">2016-03-03T14:19:16Z</dcterms:modified>
</cp:coreProperties>
</file>

<file path=docProps/thumbnail.jpeg>
</file>